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Century Gothic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8" roundtripDataSignature="AMtx7mgsCe/nxXB2XiWIuqNLNUf1XBT5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CenturyGothic-bold.fntdata"/><Relationship Id="rId12" Type="http://schemas.openxmlformats.org/officeDocument/2006/relationships/slide" Target="slides/slide7.xml"/><Relationship Id="rId34" Type="http://schemas.openxmlformats.org/officeDocument/2006/relationships/font" Target="fonts/CenturyGothic-regular.fntdata"/><Relationship Id="rId15" Type="http://schemas.openxmlformats.org/officeDocument/2006/relationships/slide" Target="slides/slide10.xml"/><Relationship Id="rId37" Type="http://schemas.openxmlformats.org/officeDocument/2006/relationships/font" Target="fonts/CenturyGothic-boldItalic.fntdata"/><Relationship Id="rId14" Type="http://schemas.openxmlformats.org/officeDocument/2006/relationships/slide" Target="slides/slide9.xml"/><Relationship Id="rId36" Type="http://schemas.openxmlformats.org/officeDocument/2006/relationships/font" Target="fonts/CenturyGothic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6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анорамный рисунок с подписью">
  <p:cSld name="Панорамный рисунок с подписью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5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5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81" name="Google Shape;81;p35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2" name="Google Shape;82;p3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одпись">
  <p:cSld name="Заголовок и подпись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6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6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8" name="Google Shape;88;p3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 с подписью">
  <p:cSld name="Цитата с подписью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7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7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4" name="Google Shape;94;p37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5" name="Google Shape;95;p3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8" name="Google Shape;98;p37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«</a:t>
            </a:r>
            <a:endParaRPr/>
          </a:p>
        </p:txBody>
      </p:sp>
      <p:sp>
        <p:nvSpPr>
          <p:cNvPr id="99" name="Google Shape;99;p37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»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очка имени">
  <p:cSld name="Карточка имени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8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8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3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ройной столбец">
  <p:cSld name="Тройной столбец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9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39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0" name="Google Shape;110;p39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1" name="Google Shape;111;p39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2" name="Google Shape;112;p39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3" name="Google Shape;113;p39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4" name="Google Shape;114;p39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39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3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олбец с тремя рисунками">
  <p:cSld name="Столбец с тремя рисунками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0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2" name="Google Shape;122;p40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3" name="Google Shape;123;p40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4" name="Google Shape;124;p40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5" name="Google Shape;125;p40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6" name="Google Shape;126;p40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7" name="Google Shape;127;p40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8" name="Google Shape;128;p40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9" name="Google Shape;129;p40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30" name="Google Shape;130;p4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40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4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41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8" name="Google Shape;138;p4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4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2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42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4" name="Google Shape;144;p4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4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0" name="Google Shape;30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36" name="Google Shape;36;p28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7" name="Google Shape;37;p28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38" name="Google Shape;38;p28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9" name="Google Shape;39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9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9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 объекта" type="twoObj">
  <p:cSld name="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0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1" name="Google Shape;51;p30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2" name="Google Shape;52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 txBox="1"/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3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67" name="Google Shape;67;p33"/>
          <p:cNvSpPr txBox="1"/>
          <p:nvPr>
            <p:ph idx="2" type="body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8" name="Google Shape;68;p3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4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4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4" name="Google Shape;74;p34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5" name="Google Shape;75;p3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1.xml"/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5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5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25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5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2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Relationship Id="rId5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Relationship Id="rId6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1.png"/><Relationship Id="rId9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Relationship Id="rId7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8.png"/><Relationship Id="rId4" Type="http://schemas.openxmlformats.org/officeDocument/2006/relationships/image" Target="../media/image64.png"/><Relationship Id="rId5" Type="http://schemas.openxmlformats.org/officeDocument/2006/relationships/image" Target="../media/image6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6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70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связи цепочки" id="152" name="Google Shape;152;p1"/>
          <p:cNvPicPr preferRelativeResize="0"/>
          <p:nvPr/>
        </p:nvPicPr>
        <p:blipFill rotWithShape="1">
          <a:blip r:embed="rId4">
            <a:alphaModFix amt="25000"/>
          </a:blip>
          <a:srcRect b="0" l="0" r="9091" t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"/>
          <p:cNvSpPr txBox="1"/>
          <p:nvPr>
            <p:ph type="ctrTitle"/>
          </p:nvPr>
        </p:nvSpPr>
        <p:spPr>
          <a:xfrm>
            <a:off x="1154955" y="474678"/>
            <a:ext cx="8825658" cy="19581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Arial"/>
              <a:buNone/>
            </a:pPr>
            <a:r>
              <a:rPr b="1" lang="ru-RU" sz="40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Автоматизация процесса обработки заказов для управления многоквартирным домом</a:t>
            </a:r>
            <a:endParaRPr sz="40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"/>
          <p:cNvSpPr txBox="1"/>
          <p:nvPr>
            <p:ph idx="1" type="subTitle"/>
          </p:nvPr>
        </p:nvSpPr>
        <p:spPr>
          <a:xfrm>
            <a:off x="1154955" y="2590474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ru-RU"/>
              <a:t>ПРАКТИЧЕСКОЕ ЗАДАНИЕК №4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ru-RU"/>
              <a:t>РАЗРАБОТКА ПРОТОТИПА ПОЛЬЗОВАТЕЛЬСКОГО ИНТЕРФЕЙСА ИНФОРМАЦИОННОЙ СИСТЕМЫ (ИНФОРМАЦИОННОГО СЕРВИСА)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/>
          </a:p>
        </p:txBody>
      </p:sp>
      <p:sp>
        <p:nvSpPr>
          <p:cNvPr id="155" name="Google Shape;155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"/>
          <p:cNvSpPr txBox="1"/>
          <p:nvPr/>
        </p:nvSpPr>
        <p:spPr>
          <a:xfrm>
            <a:off x="1154955" y="3609560"/>
            <a:ext cx="299312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Выполнили: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Шахрай Виктор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Мехдиев Владимир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курс, ВШ КМиС</a:t>
            </a:r>
            <a:endParaRPr sz="1800" cap="non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Группа 15.11Д-ПИ0620/б</a:t>
            </a:r>
            <a:endParaRPr sz="1800" cap="non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"/>
          <p:cNvSpPr txBox="1"/>
          <p:nvPr>
            <p:ph type="title"/>
          </p:nvPr>
        </p:nvSpPr>
        <p:spPr>
          <a:xfrm>
            <a:off x="3537437" y="226215"/>
            <a:ext cx="5117126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ru-RU"/>
              <a:t>Страница заявок</a:t>
            </a:r>
            <a:endParaRPr/>
          </a:p>
        </p:txBody>
      </p:sp>
      <p:pic>
        <p:nvPicPr>
          <p:cNvPr id="321" name="Google Shape;32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6060" y="1626745"/>
            <a:ext cx="8193781" cy="437264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0"/>
          <p:cNvSpPr txBox="1"/>
          <p:nvPr/>
        </p:nvSpPr>
        <p:spPr>
          <a:xfrm>
            <a:off x="142612" y="2356039"/>
            <a:ext cx="3221372" cy="3293209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странице Заявки можно добавлять новые заявки</a:t>
            </a:r>
            <a:r>
              <a:rPr lang="ru-RU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r>
              <a:rPr b="0" i="0"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Информация о новых заявках будет добавляться в список заявок</a:t>
            </a:r>
            <a:r>
              <a:rPr lang="ru-RU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Есть кнопка: </a:t>
            </a:r>
            <a:r>
              <a:rPr lang="ru-RU" sz="1600">
                <a:solidFill>
                  <a:schemeClr val="lt1"/>
                </a:solidFill>
                <a:highlight>
                  <a:srgbClr val="0000FF"/>
                </a:highlight>
                <a:latin typeface="Roboto"/>
                <a:ea typeface="Roboto"/>
                <a:cs typeface="Roboto"/>
                <a:sym typeface="Roboto"/>
              </a:rPr>
              <a:t>Новая заявка</a:t>
            </a:r>
            <a:endParaRPr sz="1600">
              <a:solidFill>
                <a:schemeClr val="lt1"/>
              </a:solidFill>
              <a:highlight>
                <a:srgbClr val="0000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списке заявок следующие столбцы: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Жилец;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Дата;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Заголовок;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Статус(принято или отклонено);</a:t>
            </a:r>
            <a:r>
              <a:rPr lang="ru-RU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/>
          </a:p>
        </p:txBody>
      </p:sp>
      <p:cxnSp>
        <p:nvCxnSpPr>
          <p:cNvPr id="323" name="Google Shape;323;p10"/>
          <p:cNvCxnSpPr/>
          <p:nvPr/>
        </p:nvCxnSpPr>
        <p:spPr>
          <a:xfrm flipH="1" rot="10800000">
            <a:off x="2873228" y="2927758"/>
            <a:ext cx="981512" cy="813732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"/>
          <p:cNvSpPr txBox="1"/>
          <p:nvPr>
            <p:ph type="title"/>
          </p:nvPr>
        </p:nvSpPr>
        <p:spPr>
          <a:xfrm>
            <a:off x="2820178" y="93306"/>
            <a:ext cx="655164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ru-RU"/>
              <a:t>Страница заявок – код</a:t>
            </a:r>
            <a:endParaRPr/>
          </a:p>
        </p:txBody>
      </p:sp>
      <p:pic>
        <p:nvPicPr>
          <p:cNvPr descr="Изображение выглядит как текст&#10;&#10;Автоматически созданное описание" id="329" name="Google Shape;32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914" y="1117434"/>
            <a:ext cx="3441681" cy="57405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&#10;&#10;Автоматически созданное описание" id="330" name="Google Shape;33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2548" y="1117434"/>
            <a:ext cx="7121495" cy="5740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"/>
          <p:cNvSpPr txBox="1"/>
          <p:nvPr>
            <p:ph type="title"/>
          </p:nvPr>
        </p:nvSpPr>
        <p:spPr>
          <a:xfrm>
            <a:off x="0" y="27458"/>
            <a:ext cx="8413999" cy="1015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ru-RU"/>
              <a:t>Диалоговое окно новой заявки</a:t>
            </a:r>
            <a:endParaRPr/>
          </a:p>
        </p:txBody>
      </p:sp>
      <p:pic>
        <p:nvPicPr>
          <p:cNvPr id="336" name="Google Shape;33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473" y="3171039"/>
            <a:ext cx="6640090" cy="356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0673" y="173087"/>
            <a:ext cx="3503727" cy="31499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&#10;&#10;Автоматически созданное описание" id="338" name="Google Shape;338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0674" y="3406167"/>
            <a:ext cx="3503728" cy="332966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2"/>
          <p:cNvSpPr txBox="1"/>
          <p:nvPr/>
        </p:nvSpPr>
        <p:spPr>
          <a:xfrm>
            <a:off x="1425952" y="1042813"/>
            <a:ext cx="4809132" cy="1815882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В диалоговом окне Новая заявка можно записать: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Дату;</a:t>
            </a:r>
            <a:endParaRPr sz="16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Жильца ФИО;</a:t>
            </a:r>
            <a:endParaRPr sz="16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Заголовок;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Описание;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Д</a:t>
            </a:r>
            <a:r>
              <a:rPr b="0" i="0" lang="ru-RU" sz="16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алее нажать на кнопку </a:t>
            </a:r>
            <a:r>
              <a:rPr b="0" i="0" lang="ru-RU" sz="1600">
                <a:solidFill>
                  <a:srgbClr val="212529"/>
                </a:solidFill>
                <a:highlight>
                  <a:srgbClr val="FF0000"/>
                </a:highlight>
                <a:latin typeface="Roboto"/>
                <a:ea typeface="Roboto"/>
                <a:cs typeface="Roboto"/>
                <a:sym typeface="Roboto"/>
              </a:rPr>
              <a:t>Закрыть</a:t>
            </a:r>
            <a:r>
              <a:rPr b="0" i="0" lang="ru-RU" sz="16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 или </a:t>
            </a:r>
            <a:r>
              <a:rPr lang="ru-RU" sz="1600">
                <a:solidFill>
                  <a:srgbClr val="212529"/>
                </a:solidFill>
                <a:highlight>
                  <a:srgbClr val="00FFFF"/>
                </a:highlight>
                <a:latin typeface="Roboto"/>
                <a:ea typeface="Roboto"/>
                <a:cs typeface="Roboto"/>
                <a:sym typeface="Roboto"/>
              </a:rPr>
              <a:t>З</a:t>
            </a:r>
            <a:r>
              <a:rPr b="0" i="0" lang="ru-RU" sz="1600">
                <a:solidFill>
                  <a:srgbClr val="212529"/>
                </a:solidFill>
                <a:highlight>
                  <a:srgbClr val="00FFFF"/>
                </a:highlight>
                <a:latin typeface="Roboto"/>
                <a:ea typeface="Roboto"/>
                <a:cs typeface="Roboto"/>
                <a:sym typeface="Roboto"/>
              </a:rPr>
              <a:t>аписать</a:t>
            </a:r>
            <a:r>
              <a:rPr lang="ru-RU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cxnSp>
        <p:nvCxnSpPr>
          <p:cNvPr id="340" name="Google Shape;340;p12"/>
          <p:cNvCxnSpPr/>
          <p:nvPr/>
        </p:nvCxnSpPr>
        <p:spPr>
          <a:xfrm>
            <a:off x="4206999" y="2793534"/>
            <a:ext cx="0" cy="3204594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1" name="Google Shape;341;p12"/>
          <p:cNvCxnSpPr/>
          <p:nvPr/>
        </p:nvCxnSpPr>
        <p:spPr>
          <a:xfrm flipH="1">
            <a:off x="4697835" y="2793534"/>
            <a:ext cx="838899" cy="3204594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2" name="Google Shape;342;p12"/>
          <p:cNvSpPr txBox="1"/>
          <p:nvPr/>
        </p:nvSpPr>
        <p:spPr>
          <a:xfrm>
            <a:off x="6618662" y="1983253"/>
            <a:ext cx="1481789" cy="369332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Выбор даты</a:t>
            </a:r>
            <a:endParaRPr b="0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3" name="Google Shape;343;p12"/>
          <p:cNvSpPr txBox="1"/>
          <p:nvPr/>
        </p:nvSpPr>
        <p:spPr>
          <a:xfrm>
            <a:off x="6618662" y="2577146"/>
            <a:ext cx="1824183" cy="369332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Автозаполнение</a:t>
            </a:r>
            <a:endParaRPr b="0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4" name="Google Shape;344;p12"/>
          <p:cNvCxnSpPr/>
          <p:nvPr/>
        </p:nvCxnSpPr>
        <p:spPr>
          <a:xfrm>
            <a:off x="8284128" y="2946478"/>
            <a:ext cx="417900" cy="1539900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5" name="Google Shape;345;p12"/>
          <p:cNvCxnSpPr/>
          <p:nvPr/>
        </p:nvCxnSpPr>
        <p:spPr>
          <a:xfrm flipH="1" rot="10800000">
            <a:off x="8083777" y="1524044"/>
            <a:ext cx="536896" cy="448068"/>
          </a:xfrm>
          <a:prstGeom prst="straightConnector1">
            <a:avLst/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3"/>
          <p:cNvSpPr txBox="1"/>
          <p:nvPr>
            <p:ph type="title"/>
          </p:nvPr>
        </p:nvSpPr>
        <p:spPr>
          <a:xfrm>
            <a:off x="352497" y="175881"/>
            <a:ext cx="10083408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ru-RU"/>
              <a:t>Диалоговое окно новой заявки – код</a:t>
            </a:r>
            <a:endParaRPr/>
          </a:p>
        </p:txBody>
      </p:sp>
      <p:pic>
        <p:nvPicPr>
          <p:cNvPr descr="Изображение выглядит как текст&#10;&#10;Автоматически созданное описание" id="351" name="Google Shape;3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434" y="1090569"/>
            <a:ext cx="5486093" cy="57674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&#10;&#10;Автоматически созданное описание" id="352" name="Google Shape;35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2487" y="1090569"/>
            <a:ext cx="4019846" cy="5767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4"/>
          <p:cNvSpPr txBox="1"/>
          <p:nvPr>
            <p:ph type="title"/>
          </p:nvPr>
        </p:nvSpPr>
        <p:spPr>
          <a:xfrm>
            <a:off x="2441565" y="360440"/>
            <a:ext cx="7308869" cy="897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ru-RU"/>
              <a:t>Страница задолженности</a:t>
            </a:r>
            <a:br>
              <a:rPr lang="ru-RU"/>
            </a:br>
            <a:endParaRPr/>
          </a:p>
        </p:txBody>
      </p:sp>
      <p:sp>
        <p:nvSpPr>
          <p:cNvPr id="358" name="Google Shape;358;p14"/>
          <p:cNvSpPr txBox="1"/>
          <p:nvPr/>
        </p:nvSpPr>
        <p:spPr>
          <a:xfrm>
            <a:off x="75500" y="1258349"/>
            <a:ext cx="3984772" cy="2308324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странице Задолженности можно узнать информацию о задолженностях</a:t>
            </a: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r>
              <a:rPr b="0" i="0"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Информация о новых задолженностях будет появляться в списке Задолженности</a:t>
            </a: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Есть кнопки: </a:t>
            </a:r>
            <a:r>
              <a:rPr lang="ru-RU" sz="1200">
                <a:solidFill>
                  <a:schemeClr val="lt1"/>
                </a:solidFill>
                <a:highlight>
                  <a:srgbClr val="00FF00"/>
                </a:highlight>
                <a:latin typeface="Roboto"/>
                <a:ea typeface="Roboto"/>
                <a:cs typeface="Roboto"/>
                <a:sym typeface="Roboto"/>
              </a:rPr>
              <a:t>Текущие</a:t>
            </a:r>
            <a:r>
              <a:rPr lang="ru-RU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1200">
                <a:solidFill>
                  <a:schemeClr val="lt1"/>
                </a:solidFill>
                <a:highlight>
                  <a:srgbClr val="0000FF"/>
                </a:highlight>
                <a:latin typeface="Roboto"/>
                <a:ea typeface="Roboto"/>
                <a:cs typeface="Roboto"/>
                <a:sym typeface="Roboto"/>
              </a:rPr>
              <a:t>Архив</a:t>
            </a:r>
            <a:endParaRPr sz="1200">
              <a:solidFill>
                <a:schemeClr val="lt1"/>
              </a:solidFill>
              <a:highlight>
                <a:srgbClr val="0000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списке задолженности следующие столбцы: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Название;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Дата создания;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Дата оплаты;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Квартира;</a:t>
            </a:r>
            <a:r>
              <a:rPr lang="ru-RU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Сумма;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Статус(активно, просрочено).</a:t>
            </a:r>
            <a:endParaRPr/>
          </a:p>
        </p:txBody>
      </p:sp>
      <p:pic>
        <p:nvPicPr>
          <p:cNvPr id="359" name="Google Shape;3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92492"/>
            <a:ext cx="6174297" cy="23197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14"/>
          <p:cNvCxnSpPr/>
          <p:nvPr/>
        </p:nvCxnSpPr>
        <p:spPr>
          <a:xfrm flipH="1">
            <a:off x="662730" y="2248250"/>
            <a:ext cx="1325461" cy="2248249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1" name="Google Shape;361;p14"/>
          <p:cNvCxnSpPr/>
          <p:nvPr/>
        </p:nvCxnSpPr>
        <p:spPr>
          <a:xfrm flipH="1">
            <a:off x="192946" y="2189527"/>
            <a:ext cx="1250145" cy="2306972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62" name="Google Shape;362;p14"/>
          <p:cNvSpPr txBox="1"/>
          <p:nvPr/>
        </p:nvSpPr>
        <p:spPr>
          <a:xfrm>
            <a:off x="6334058" y="1258349"/>
            <a:ext cx="3984772" cy="249299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странице Задолженности(архив) можно узнать информацию о старых задолженностях</a:t>
            </a: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r>
              <a:rPr b="0" i="0"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Информация о старых задолженностях будет появляться в списке Задолженности(архив), после их оплаты</a:t>
            </a:r>
            <a:r>
              <a:rPr lang="ru-RU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Есть кнопки: </a:t>
            </a:r>
            <a:r>
              <a:rPr lang="ru-RU" sz="1200">
                <a:solidFill>
                  <a:schemeClr val="lt1"/>
                </a:solidFill>
                <a:highlight>
                  <a:srgbClr val="0000FF"/>
                </a:highlight>
                <a:latin typeface="Roboto"/>
                <a:ea typeface="Roboto"/>
                <a:cs typeface="Roboto"/>
                <a:sym typeface="Roboto"/>
              </a:rPr>
              <a:t>Текущие</a:t>
            </a:r>
            <a:r>
              <a:rPr lang="ru-RU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ru-RU" sz="1200">
                <a:solidFill>
                  <a:schemeClr val="lt1"/>
                </a:solidFill>
                <a:highlight>
                  <a:srgbClr val="00FF00"/>
                </a:highlight>
                <a:latin typeface="Roboto"/>
                <a:ea typeface="Roboto"/>
                <a:cs typeface="Roboto"/>
                <a:sym typeface="Roboto"/>
              </a:rPr>
              <a:t>Архив</a:t>
            </a:r>
            <a:endParaRPr sz="1200">
              <a:solidFill>
                <a:schemeClr val="lt1"/>
              </a:solidFill>
              <a:highlight>
                <a:srgbClr val="00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списке задолженности следующие столбцы: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Название;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Дата создания;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Дата оплаты;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Квартира;</a:t>
            </a:r>
            <a:r>
              <a:rPr lang="ru-RU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Сумма;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Статус(оплачено).</a:t>
            </a:r>
            <a:endParaRPr/>
          </a:p>
        </p:txBody>
      </p:sp>
      <p:pic>
        <p:nvPicPr>
          <p:cNvPr id="363" name="Google Shape;3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4058" y="3892492"/>
            <a:ext cx="5857942" cy="23197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14"/>
          <p:cNvCxnSpPr/>
          <p:nvPr/>
        </p:nvCxnSpPr>
        <p:spPr>
          <a:xfrm flipH="1">
            <a:off x="6576969" y="2390862"/>
            <a:ext cx="1149292" cy="2441197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5" name="Google Shape;365;p14"/>
          <p:cNvCxnSpPr/>
          <p:nvPr/>
        </p:nvCxnSpPr>
        <p:spPr>
          <a:xfrm flipH="1">
            <a:off x="6920917" y="2390862"/>
            <a:ext cx="1350628" cy="2441197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"/>
          <p:cNvSpPr txBox="1"/>
          <p:nvPr>
            <p:ph type="title"/>
          </p:nvPr>
        </p:nvSpPr>
        <p:spPr>
          <a:xfrm>
            <a:off x="1023616" y="343662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ru-RU"/>
              <a:t>Страница Задолженности – код</a:t>
            </a:r>
            <a:endParaRPr/>
          </a:p>
        </p:txBody>
      </p:sp>
      <p:pic>
        <p:nvPicPr>
          <p:cNvPr descr="Изображение выглядит как текст&#10;&#10;Автоматически созданное описание" id="371" name="Google Shape;3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96029"/>
            <a:ext cx="6344815" cy="49619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&#10;&#10;Автоматически созданное описание" id="372" name="Google Shape;37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9420" y="1162234"/>
            <a:ext cx="5632580" cy="5695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"/>
          <p:cNvSpPr txBox="1"/>
          <p:nvPr>
            <p:ph type="title"/>
          </p:nvPr>
        </p:nvSpPr>
        <p:spPr>
          <a:xfrm>
            <a:off x="2258547" y="243712"/>
            <a:ext cx="7667380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ru-RU"/>
              <a:t>База данных в phpMyAdmin</a:t>
            </a:r>
            <a:br>
              <a:rPr lang="ru-RU"/>
            </a:br>
            <a:endParaRPr/>
          </a:p>
        </p:txBody>
      </p:sp>
      <p:pic>
        <p:nvPicPr>
          <p:cNvPr id="378" name="Google Shape;3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1166" y="1644242"/>
            <a:ext cx="7902143" cy="476104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7"/>
          <p:cNvSpPr txBox="1"/>
          <p:nvPr>
            <p:ph type="title"/>
          </p:nvPr>
        </p:nvSpPr>
        <p:spPr>
          <a:xfrm>
            <a:off x="2480424" y="0"/>
            <a:ext cx="7231151" cy="644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ru-RU"/>
              <a:t>База данных в ORM Prisma</a:t>
            </a:r>
            <a:br>
              <a:rPr lang="ru-RU"/>
            </a:br>
            <a:endParaRPr/>
          </a:p>
        </p:txBody>
      </p:sp>
      <p:pic>
        <p:nvPicPr>
          <p:cNvPr descr="Изображение выглядит как текст&#10;&#10;Автоматически созданное описание" id="384" name="Google Shape;3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8562" y="936208"/>
            <a:ext cx="6482803" cy="592179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7"/>
          <p:cNvSpPr txBox="1"/>
          <p:nvPr/>
        </p:nvSpPr>
        <p:spPr>
          <a:xfrm>
            <a:off x="430635" y="2274838"/>
            <a:ext cx="4033217" cy="2308324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ORM (Object-Relational Mapping) — технология программирования, которая связывает базы данных с концепциями объектно-ориентированных языков программирования, создавая «виртуальную объектную базу данных».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6" name="Google Shape;386;p17"/>
          <p:cNvSpPr txBox="1"/>
          <p:nvPr/>
        </p:nvSpPr>
        <p:spPr>
          <a:xfrm>
            <a:off x="7458957" y="644183"/>
            <a:ext cx="21220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Код базы данных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8"/>
          <p:cNvSpPr txBox="1"/>
          <p:nvPr>
            <p:ph type="title"/>
          </p:nvPr>
        </p:nvSpPr>
        <p:spPr>
          <a:xfrm>
            <a:off x="1393638" y="91992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ru-RU"/>
              <a:t>Создание клиента Prisma</a:t>
            </a:r>
            <a:endParaRPr/>
          </a:p>
        </p:txBody>
      </p:sp>
      <p:pic>
        <p:nvPicPr>
          <p:cNvPr descr="Изображение выглядит как текст&#10;&#10;Автоматически созданное описание" id="392" name="Google Shape;39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117" y="1876331"/>
            <a:ext cx="4991449" cy="484746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8"/>
          <p:cNvSpPr txBox="1"/>
          <p:nvPr/>
        </p:nvSpPr>
        <p:spPr>
          <a:xfrm>
            <a:off x="1044428" y="1428627"/>
            <a:ext cx="39428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</a:t>
            </a:r>
            <a:r>
              <a:rPr b="0" i="0" lang="ru-RU" sz="18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од создания нового клиента prisma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4" name="Google Shape;39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3690" y="2728735"/>
            <a:ext cx="3534671" cy="140053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8"/>
          <p:cNvSpPr txBox="1"/>
          <p:nvPr/>
        </p:nvSpPr>
        <p:spPr>
          <a:xfrm>
            <a:off x="6442322" y="2162119"/>
            <a:ext cx="51774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Теперь его можно использовать для запросов к БД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96" name="Google Shape;396;p18"/>
          <p:cNvCxnSpPr/>
          <p:nvPr/>
        </p:nvCxnSpPr>
        <p:spPr>
          <a:xfrm flipH="1">
            <a:off x="3015841" y="3271706"/>
            <a:ext cx="4165135" cy="1107347"/>
          </a:xfrm>
          <a:prstGeom prst="straightConnector1">
            <a:avLst/>
          </a:prstGeom>
          <a:noFill/>
          <a:ln cap="rnd" cmpd="sng" w="190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9"/>
          <p:cNvSpPr txBox="1"/>
          <p:nvPr>
            <p:ph type="title"/>
          </p:nvPr>
        </p:nvSpPr>
        <p:spPr>
          <a:xfrm>
            <a:off x="1344415" y="244536"/>
            <a:ext cx="8464333" cy="730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ru-RU" sz="3200"/>
              <a:t>API жильцов (/api/residents) – метод GET</a:t>
            </a:r>
            <a:endParaRPr sz="3200"/>
          </a:p>
        </p:txBody>
      </p:sp>
      <p:pic>
        <p:nvPicPr>
          <p:cNvPr descr="Изображение выглядит как текст&#10;&#10;Автоматически созданное описание" id="402" name="Google Shape;40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04" y="2371771"/>
            <a:ext cx="6149418" cy="3015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внешний&#10;&#10;Автоматически созданное описание" id="403" name="Google Shape;40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1422" y="5201141"/>
            <a:ext cx="5582174" cy="96614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9"/>
          <p:cNvSpPr txBox="1"/>
          <p:nvPr/>
        </p:nvSpPr>
        <p:spPr>
          <a:xfrm>
            <a:off x="1133487" y="1990554"/>
            <a:ext cx="41992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жильцов (/api/residents) – метод GET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5" name="Google Shape;405;p19"/>
          <p:cNvSpPr txBox="1"/>
          <p:nvPr/>
        </p:nvSpPr>
        <p:spPr>
          <a:xfrm>
            <a:off x="7612248" y="4831809"/>
            <a:ext cx="32605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Сгенерированные запросы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6" name="Google Shape;40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97192" y="2224198"/>
            <a:ext cx="4349843" cy="26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47694" y="3640920"/>
            <a:ext cx="5285902" cy="23864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9"/>
          <p:cNvSpPr txBox="1"/>
          <p:nvPr/>
        </p:nvSpPr>
        <p:spPr>
          <a:xfrm>
            <a:off x="7983872" y="1848725"/>
            <a:ext cx="23803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Импорт клиента</a:t>
            </a:r>
            <a:endParaRPr b="0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9" name="Google Shape;409;p19"/>
          <p:cNvSpPr txBox="1"/>
          <p:nvPr/>
        </p:nvSpPr>
        <p:spPr>
          <a:xfrm>
            <a:off x="7888660" y="3259306"/>
            <a:ext cx="29669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</a:t>
            </a:r>
            <a:r>
              <a:rPr b="0" i="0" lang="ru-RU" sz="18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ример запроса через ORM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10" name="Google Shape;410;p19"/>
          <p:cNvCxnSpPr>
            <a:stCxn id="406" idx="1"/>
          </p:cNvCxnSpPr>
          <p:nvPr/>
        </p:nvCxnSpPr>
        <p:spPr>
          <a:xfrm flipH="1">
            <a:off x="3232992" y="2356222"/>
            <a:ext cx="3964200" cy="422700"/>
          </a:xfrm>
          <a:prstGeom prst="straightConnector1">
            <a:avLst/>
          </a:prstGeom>
          <a:noFill/>
          <a:ln cap="rnd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1" name="Google Shape;411;p19"/>
          <p:cNvCxnSpPr>
            <a:stCxn id="407" idx="1"/>
          </p:cNvCxnSpPr>
          <p:nvPr/>
        </p:nvCxnSpPr>
        <p:spPr>
          <a:xfrm rot="10800000">
            <a:off x="6241294" y="3565241"/>
            <a:ext cx="506400" cy="195000"/>
          </a:xfrm>
          <a:prstGeom prst="straightConnector1">
            <a:avLst/>
          </a:prstGeom>
          <a:noFill/>
          <a:ln cap="rnd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/>
          <p:nvPr>
            <p:ph type="title"/>
          </p:nvPr>
        </p:nvSpPr>
        <p:spPr>
          <a:xfrm>
            <a:off x="994617" y="-86898"/>
            <a:ext cx="3879386" cy="897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ru-RU"/>
              <a:t>Содержание</a:t>
            </a:r>
            <a:endParaRPr/>
          </a:p>
        </p:txBody>
      </p:sp>
      <p:pic>
        <p:nvPicPr>
          <p:cNvPr descr="абстрактное изображение" id="163" name="Google Shape;163;p2"/>
          <p:cNvPicPr preferRelativeResize="0"/>
          <p:nvPr/>
        </p:nvPicPr>
        <p:blipFill rotWithShape="1">
          <a:blip r:embed="rId4">
            <a:alphaModFix/>
          </a:blip>
          <a:srcRect b="0" l="22998" r="23682" t="0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2"/>
          <p:cNvGrpSpPr/>
          <p:nvPr/>
        </p:nvGrpSpPr>
        <p:grpSpPr>
          <a:xfrm>
            <a:off x="192947" y="595618"/>
            <a:ext cx="5712903" cy="6138896"/>
            <a:chOff x="0" y="0"/>
            <a:chExt cx="5712903" cy="6138896"/>
          </a:xfrm>
        </p:grpSpPr>
        <p:sp>
          <p:nvSpPr>
            <p:cNvPr id="166" name="Google Shape;166;p2"/>
            <p:cNvSpPr/>
            <p:nvPr/>
          </p:nvSpPr>
          <p:spPr>
            <a:xfrm>
              <a:off x="0" y="0"/>
              <a:ext cx="5712903" cy="29229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88418" y="66515"/>
              <a:ext cx="160761" cy="16076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37598" y="749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 txBox="1"/>
            <p:nvPr/>
          </p:nvSpPr>
          <p:spPr>
            <a:xfrm>
              <a:off x="337598" y="749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925" lIns="30925" spcFirstLastPara="1" rIns="30925" wrap="square" tIns="3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ru-RU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Описание средств разработки</a:t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0" y="366115"/>
              <a:ext cx="5712903" cy="29229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88418" y="431881"/>
              <a:ext cx="160761" cy="16076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337598" y="366115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 txBox="1"/>
            <p:nvPr/>
          </p:nvSpPr>
          <p:spPr>
            <a:xfrm>
              <a:off x="337598" y="366115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925" lIns="30925" spcFirstLastPara="1" rIns="30925" wrap="square" tIns="3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ru-RU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Диаграмма классов UML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0" y="731481"/>
              <a:ext cx="5712903" cy="29229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88418" y="797247"/>
              <a:ext cx="160761" cy="16076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7598" y="731481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 txBox="1"/>
            <p:nvPr/>
          </p:nvSpPr>
          <p:spPr>
            <a:xfrm>
              <a:off x="337598" y="731481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925" lIns="30925" spcFirstLastPara="1" rIns="30925" wrap="square" tIns="3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ru-RU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Главная страница сайта</a:t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0" y="1096847"/>
              <a:ext cx="5712903" cy="29229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88418" y="1162613"/>
              <a:ext cx="160761" cy="16076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37598" y="1096847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 txBox="1"/>
            <p:nvPr/>
          </p:nvSpPr>
          <p:spPr>
            <a:xfrm>
              <a:off x="337598" y="1096847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925" lIns="30925" spcFirstLastPara="1" rIns="30925" wrap="square" tIns="3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ru-RU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Панель навигации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0" y="1462213"/>
              <a:ext cx="5712903" cy="29229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88418" y="1527979"/>
              <a:ext cx="160761" cy="16076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37598" y="1462213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 txBox="1"/>
            <p:nvPr/>
          </p:nvSpPr>
          <p:spPr>
            <a:xfrm>
              <a:off x="337598" y="1462213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925" lIns="30925" spcFirstLastPara="1" rIns="30925" wrap="square" tIns="3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ru-RU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Страница жильца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0" y="1827579"/>
              <a:ext cx="5712903" cy="29229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88418" y="1893345"/>
              <a:ext cx="160761" cy="16076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37598" y="1827579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 txBox="1"/>
            <p:nvPr/>
          </p:nvSpPr>
          <p:spPr>
            <a:xfrm>
              <a:off x="337598" y="1827579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925" lIns="30925" spcFirstLastPara="1" rIns="30925" wrap="square" tIns="3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ru-RU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Диалоговое окно нового жильца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0" y="2192945"/>
              <a:ext cx="5712903" cy="29229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88418" y="2258711"/>
              <a:ext cx="160761" cy="16076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37598" y="2192945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 txBox="1"/>
            <p:nvPr/>
          </p:nvSpPr>
          <p:spPr>
            <a:xfrm>
              <a:off x="337598" y="2192945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925" lIns="30925" spcFirstLastPara="1" rIns="30925" wrap="square" tIns="3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ru-RU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Страница заявок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0" y="2558311"/>
              <a:ext cx="5712903" cy="29229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88418" y="2624077"/>
              <a:ext cx="160761" cy="160761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37598" y="2558311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 txBox="1"/>
            <p:nvPr/>
          </p:nvSpPr>
          <p:spPr>
            <a:xfrm>
              <a:off x="337598" y="2558311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925" lIns="30925" spcFirstLastPara="1" rIns="30925" wrap="square" tIns="3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ru-RU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Диалоговое окно новой заявки</a:t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0" y="2923677"/>
              <a:ext cx="5712903" cy="29229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88418" y="2989442"/>
              <a:ext cx="160761" cy="16076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37598" y="2923677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 txBox="1"/>
            <p:nvPr/>
          </p:nvSpPr>
          <p:spPr>
            <a:xfrm>
              <a:off x="337598" y="2923677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925" lIns="30925" spcFirstLastPara="1" rIns="30925" wrap="square" tIns="3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ru-RU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Страница задолженности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0" y="3289043"/>
              <a:ext cx="5712903" cy="29229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88418" y="3354808"/>
              <a:ext cx="160761" cy="160761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37598" y="3289043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 txBox="1"/>
            <p:nvPr/>
          </p:nvSpPr>
          <p:spPr>
            <a:xfrm>
              <a:off x="337598" y="3289043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925" lIns="30925" spcFirstLastPara="1" rIns="30925" wrap="square" tIns="3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ru-RU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База данных в phpMyAdmin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0" y="3654409"/>
              <a:ext cx="5712903" cy="29229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88418" y="3720174"/>
              <a:ext cx="160761" cy="160761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37598" y="3654409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 txBox="1"/>
            <p:nvPr/>
          </p:nvSpPr>
          <p:spPr>
            <a:xfrm>
              <a:off x="337598" y="3654409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925" lIns="30925" spcFirstLastPara="1" rIns="30925" wrap="square" tIns="3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ru-RU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База данных в ORM Prisma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0" y="4019774"/>
              <a:ext cx="5712903" cy="29229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88418" y="4085540"/>
              <a:ext cx="160761" cy="160761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37598" y="4019774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 txBox="1"/>
            <p:nvPr/>
          </p:nvSpPr>
          <p:spPr>
            <a:xfrm>
              <a:off x="337598" y="4019774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925" lIns="30925" spcFirstLastPara="1" rIns="30925" wrap="square" tIns="3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ru-RU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Создание клиента Prisma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0" y="4385140"/>
              <a:ext cx="5712903" cy="29229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88418" y="4450906"/>
              <a:ext cx="160761" cy="160761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37598" y="4385140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 txBox="1"/>
            <p:nvPr/>
          </p:nvSpPr>
          <p:spPr>
            <a:xfrm>
              <a:off x="337598" y="4385140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925" lIns="30925" spcFirstLastPara="1" rIns="30925" wrap="square" tIns="3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ru-RU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API жильцов (/api/residents) – метод GET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0" y="4750506"/>
              <a:ext cx="5712903" cy="29229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88418" y="4816272"/>
              <a:ext cx="160761" cy="160761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37598" y="4750506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 txBox="1"/>
            <p:nvPr/>
          </p:nvSpPr>
          <p:spPr>
            <a:xfrm>
              <a:off x="337598" y="4750506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925" lIns="30925" spcFirstLastPara="1" rIns="30925" wrap="square" tIns="3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ru-RU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Как сервер принимает Get запрос и отправляет ответ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0" y="5115872"/>
              <a:ext cx="5712903" cy="29229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88418" y="5181638"/>
              <a:ext cx="160761" cy="160761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337598" y="5115872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 txBox="1"/>
            <p:nvPr/>
          </p:nvSpPr>
          <p:spPr>
            <a:xfrm>
              <a:off x="337598" y="5115872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925" lIns="30925" spcFirstLastPara="1" rIns="30925" wrap="square" tIns="3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b="0" i="0" lang="ru-RU" sz="1400" u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API жильца – метод POST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0" y="5481238"/>
              <a:ext cx="5712903" cy="29229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88418" y="5547004"/>
              <a:ext cx="160761" cy="160761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37598" y="5481238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 txBox="1"/>
            <p:nvPr/>
          </p:nvSpPr>
          <p:spPr>
            <a:xfrm>
              <a:off x="337598" y="5481238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925" lIns="30925" spcFirstLastPara="1" rIns="30925" wrap="square" tIns="3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ru-RU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API счетов – метод GET с параметрами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0" y="5846604"/>
              <a:ext cx="5712903" cy="292292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88418" y="5912370"/>
              <a:ext cx="160761" cy="160761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37598" y="5846604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 txBox="1"/>
            <p:nvPr/>
          </p:nvSpPr>
          <p:spPr>
            <a:xfrm>
              <a:off x="337598" y="5846604"/>
              <a:ext cx="5375304" cy="2922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925" lIns="30925" spcFirstLastPara="1" rIns="30925" wrap="square" tIns="3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entury Gothic"/>
                <a:buNone/>
              </a:pPr>
              <a:r>
                <a:rPr lang="ru-RU" sz="14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API заявок – методы GET и POST</a:t>
              </a:r>
              <a:endParaRPr sz="1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0"/>
          <p:cNvSpPr txBox="1"/>
          <p:nvPr>
            <p:ph type="title"/>
          </p:nvPr>
        </p:nvSpPr>
        <p:spPr>
          <a:xfrm>
            <a:off x="307945" y="135130"/>
            <a:ext cx="1032508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ru-RU" sz="2800"/>
              <a:t>Как сервер принимает Get запрос и отправляет ответ</a:t>
            </a:r>
            <a:endParaRPr/>
          </a:p>
        </p:txBody>
      </p:sp>
      <p:pic>
        <p:nvPicPr>
          <p:cNvPr id="417" name="Google Shape;4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446" y="1629205"/>
            <a:ext cx="59436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0"/>
          <p:cNvSpPr txBox="1"/>
          <p:nvPr/>
        </p:nvSpPr>
        <p:spPr>
          <a:xfrm>
            <a:off x="333004" y="860327"/>
            <a:ext cx="6094602" cy="748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обычном браузере это выглядит так</a:t>
            </a:r>
            <a:endParaRPr b="0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 mozilla есть встроенное форматирование JSON данных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9" name="Google Shape;41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9782" y="3653576"/>
            <a:ext cx="35909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9782" y="5228795"/>
            <a:ext cx="3590924" cy="139879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0"/>
          <p:cNvSpPr txBox="1"/>
          <p:nvPr/>
        </p:nvSpPr>
        <p:spPr>
          <a:xfrm>
            <a:off x="1405747" y="3244334"/>
            <a:ext cx="3949117" cy="369332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пример обработки неверного запроса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22" name="Google Shape;42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97235" y="1833827"/>
            <a:ext cx="4835371" cy="968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68541" y="2931539"/>
            <a:ext cx="3152775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0"/>
          <p:cNvSpPr txBox="1"/>
          <p:nvPr/>
        </p:nvSpPr>
        <p:spPr>
          <a:xfrm>
            <a:off x="8693225" y="1411832"/>
            <a:ext cx="2103405" cy="369332"/>
          </a:xfrm>
          <a:prstGeom prst="rect">
            <a:avLst/>
          </a:prstGeom>
          <a:solidFill>
            <a:schemeClr val="accen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корректный запрос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1"/>
          <p:cNvSpPr txBox="1"/>
          <p:nvPr>
            <p:ph type="title"/>
          </p:nvPr>
        </p:nvSpPr>
        <p:spPr>
          <a:xfrm>
            <a:off x="34715" y="161815"/>
            <a:ext cx="6941352" cy="897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ru-RU"/>
              <a:t>API жильца – метод POST</a:t>
            </a:r>
            <a:endParaRPr/>
          </a:p>
        </p:txBody>
      </p:sp>
      <p:pic>
        <p:nvPicPr>
          <p:cNvPr descr="Изображение выглядит как текст&#10;&#10;Автоматически созданное описание" id="430" name="Google Shape;4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743" y="1427096"/>
            <a:ext cx="4872934" cy="5130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&#10;&#10;Автоматически созданное описание" id="431" name="Google Shape;43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2026" y="499157"/>
            <a:ext cx="5101905" cy="3074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&#10;&#10;Автоматически созданное описание" id="432" name="Google Shape;43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6918" y="4097072"/>
            <a:ext cx="4457700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1"/>
          <p:cNvSpPr txBox="1"/>
          <p:nvPr/>
        </p:nvSpPr>
        <p:spPr>
          <a:xfrm>
            <a:off x="1844923" y="1058139"/>
            <a:ext cx="26865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жильца – метод POST</a:t>
            </a:r>
            <a:endParaRPr b="0"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4" name="Google Shape;434;p21"/>
          <p:cNvSpPr txBox="1"/>
          <p:nvPr/>
        </p:nvSpPr>
        <p:spPr>
          <a:xfrm>
            <a:off x="7040002" y="160603"/>
            <a:ext cx="395797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конкретного жильца – поиск по id</a:t>
            </a:r>
            <a:endParaRPr sz="16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5" name="Google Shape;435;p21"/>
          <p:cNvSpPr txBox="1"/>
          <p:nvPr/>
        </p:nvSpPr>
        <p:spPr>
          <a:xfrm>
            <a:off x="7283512" y="3727270"/>
            <a:ext cx="41567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Запрос конкретного жильца в браузере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2"/>
          <p:cNvSpPr txBox="1"/>
          <p:nvPr>
            <p:ph type="title"/>
          </p:nvPr>
        </p:nvSpPr>
        <p:spPr>
          <a:xfrm>
            <a:off x="799131" y="217827"/>
            <a:ext cx="9554902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ru-RU" sz="3600"/>
              <a:t>API счетов – метод GET с параметрами</a:t>
            </a:r>
            <a:endParaRPr/>
          </a:p>
        </p:txBody>
      </p:sp>
      <p:pic>
        <p:nvPicPr>
          <p:cNvPr descr="Изображение выглядит как текст&#10;&#10;Автоматически созданное описание" id="441" name="Google Shape;44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335" y="1508976"/>
            <a:ext cx="4078715" cy="5164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3790" y="2586066"/>
            <a:ext cx="3219544" cy="408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4885" y="2586066"/>
            <a:ext cx="3172196" cy="4087052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2"/>
          <p:cNvSpPr txBox="1"/>
          <p:nvPr/>
        </p:nvSpPr>
        <p:spPr>
          <a:xfrm>
            <a:off x="5322446" y="2124455"/>
            <a:ext cx="2762231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Только оплаченные счета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5" name="Google Shape;445;p22"/>
          <p:cNvSpPr txBox="1"/>
          <p:nvPr/>
        </p:nvSpPr>
        <p:spPr>
          <a:xfrm>
            <a:off x="8677942" y="2124455"/>
            <a:ext cx="3366082" cy="3693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Активные и просроченные счета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6" name="Google Shape;446;p22"/>
          <p:cNvSpPr txBox="1"/>
          <p:nvPr/>
        </p:nvSpPr>
        <p:spPr>
          <a:xfrm>
            <a:off x="1602701" y="1139644"/>
            <a:ext cx="12759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Код счетов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3"/>
          <p:cNvSpPr txBox="1"/>
          <p:nvPr>
            <p:ph type="title"/>
          </p:nvPr>
        </p:nvSpPr>
        <p:spPr>
          <a:xfrm>
            <a:off x="874220" y="251382"/>
            <a:ext cx="9404723" cy="763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ru-RU"/>
              <a:t>API заявок – методы GET и POST</a:t>
            </a:r>
            <a:endParaRPr/>
          </a:p>
        </p:txBody>
      </p:sp>
      <p:pic>
        <p:nvPicPr>
          <p:cNvPr descr="Изображение выглядит как текст&#10;&#10;Автоматически созданное описание" id="452" name="Google Shape;45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622" y="1316899"/>
            <a:ext cx="4410844" cy="5407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2529" y="1316899"/>
            <a:ext cx="3195729" cy="541606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3"/>
          <p:cNvSpPr txBox="1"/>
          <p:nvPr/>
        </p:nvSpPr>
        <p:spPr>
          <a:xfrm>
            <a:off x="7131452" y="981318"/>
            <a:ext cx="27578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Запрос заявок в браузере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5" name="Google Shape;455;p23"/>
          <p:cNvSpPr txBox="1"/>
          <p:nvPr/>
        </p:nvSpPr>
        <p:spPr>
          <a:xfrm>
            <a:off x="2178053" y="981318"/>
            <a:ext cx="12759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Код заявок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абстрактный дизайн" id="461" name="Google Shape;461;p24"/>
          <p:cNvPicPr preferRelativeResize="0"/>
          <p:nvPr/>
        </p:nvPicPr>
        <p:blipFill rotWithShape="1">
          <a:blip r:embed="rId4">
            <a:alphaModFix amt="25000"/>
          </a:blip>
          <a:srcRect b="2872" l="0" r="6817" t="18308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4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ru-RU"/>
              <a:t>Спасибо за внимание!</a:t>
            </a:r>
            <a:endParaRPr/>
          </a:p>
        </p:txBody>
      </p:sp>
      <p:sp>
        <p:nvSpPr>
          <p:cNvPr id="463" name="Google Shape;463;p2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"/>
          <p:cNvSpPr txBox="1"/>
          <p:nvPr>
            <p:ph type="title"/>
          </p:nvPr>
        </p:nvSpPr>
        <p:spPr>
          <a:xfrm>
            <a:off x="1181092" y="0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ru-RU"/>
              <a:t>Описание средств разработки</a:t>
            </a:r>
            <a:endParaRPr/>
          </a:p>
        </p:txBody>
      </p:sp>
      <p:pic>
        <p:nvPicPr>
          <p:cNvPr id="239" name="Google Shape;23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519" y="746954"/>
            <a:ext cx="1771759" cy="10852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act – Logos Download" id="240" name="Google Shape;24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4144" y="1861571"/>
            <a:ext cx="2620555" cy="877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1392" y="1832157"/>
            <a:ext cx="1641706" cy="982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isma | Next-generation ORM for Node.js &amp; TypeScript" id="242" name="Google Shape;24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6519" y="3048000"/>
            <a:ext cx="23717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ySql Logo PNG Transparent &amp; SVG Vector - Freebie Supply" id="243" name="Google Shape;24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10385" y="3281695"/>
            <a:ext cx="2256753" cy="1692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4133" y="4765957"/>
            <a:ext cx="2246664" cy="939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 Logo PNG Vectors Free Download" id="245" name="Google Shape;245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6519" y="4787981"/>
            <a:ext cx="939610" cy="9176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ypescript Icon SVG Vectors and Icons - PNG Repo Free PNG Icons" id="246" name="Google Shape;246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41439" y="5705667"/>
            <a:ext cx="963260" cy="963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"/>
          <p:cNvSpPr txBox="1"/>
          <p:nvPr/>
        </p:nvSpPr>
        <p:spPr>
          <a:xfrm>
            <a:off x="3392850" y="993300"/>
            <a:ext cx="1977600" cy="36930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Сервер на NodeJS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Стрелка вправо со сплошной заливкой" id="248" name="Google Shape;248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50608" y="824702"/>
            <a:ext cx="709879" cy="7098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трелка вправо со сплошной заливкой" id="249" name="Google Shape;249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97877" y="3100121"/>
            <a:ext cx="709879" cy="7098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трелка вправо со сплошной заливкой" id="250" name="Google Shape;250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07756" y="4824592"/>
            <a:ext cx="709879" cy="7098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трелка вправо со сплошной заливкой" id="251" name="Google Shape;251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5510990" y="1945490"/>
            <a:ext cx="709879" cy="7098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трелка вправо со сплошной заливкой" id="252" name="Google Shape;252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8884542" y="3846615"/>
            <a:ext cx="709879" cy="7098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трелка вправо со сплошной заливкой" id="253" name="Google Shape;253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9102877" y="5832357"/>
            <a:ext cx="709879" cy="70987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"/>
          <p:cNvSpPr txBox="1"/>
          <p:nvPr/>
        </p:nvSpPr>
        <p:spPr>
          <a:xfrm>
            <a:off x="2550608" y="2119055"/>
            <a:ext cx="2819859" cy="369332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Фреймворк React + NextJS</a:t>
            </a:r>
            <a:endParaRPr b="0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3"/>
          <p:cNvSpPr txBox="1"/>
          <p:nvPr/>
        </p:nvSpPr>
        <p:spPr>
          <a:xfrm>
            <a:off x="4040766" y="3281695"/>
            <a:ext cx="1529524" cy="369332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ORM Prisma</a:t>
            </a:r>
            <a:endParaRPr b="0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Google Shape;256;p3"/>
          <p:cNvSpPr txBox="1"/>
          <p:nvPr/>
        </p:nvSpPr>
        <p:spPr>
          <a:xfrm>
            <a:off x="6560191" y="4016889"/>
            <a:ext cx="2161430" cy="369332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База данных MySQL</a:t>
            </a:r>
            <a:endParaRPr b="0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p3"/>
          <p:cNvSpPr txBox="1"/>
          <p:nvPr/>
        </p:nvSpPr>
        <p:spPr>
          <a:xfrm>
            <a:off x="4731550" y="4984107"/>
            <a:ext cx="3271547" cy="369332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 и GitHub – контроль версий</a:t>
            </a:r>
            <a:endParaRPr b="0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8" name="Google Shape;258;p3"/>
          <p:cNvSpPr txBox="1"/>
          <p:nvPr/>
        </p:nvSpPr>
        <p:spPr>
          <a:xfrm>
            <a:off x="5668391" y="6000894"/>
            <a:ext cx="3271547" cy="369332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TypeScript – типизированный JS</a:t>
            </a:r>
            <a:endParaRPr b="0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"/>
          <p:cNvSpPr txBox="1"/>
          <p:nvPr>
            <p:ph type="title"/>
          </p:nvPr>
        </p:nvSpPr>
        <p:spPr>
          <a:xfrm>
            <a:off x="2467540" y="296747"/>
            <a:ext cx="7256918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ru-RU"/>
              <a:t>Диаграмма классов UML</a:t>
            </a:r>
            <a:endParaRPr/>
          </a:p>
        </p:txBody>
      </p:sp>
      <p:pic>
        <p:nvPicPr>
          <p:cNvPr id="264" name="Google Shape;26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3531" y="1577057"/>
            <a:ext cx="7784935" cy="457364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"/>
          <p:cNvSpPr txBox="1"/>
          <p:nvPr>
            <p:ph type="title"/>
          </p:nvPr>
        </p:nvSpPr>
        <p:spPr>
          <a:xfrm>
            <a:off x="2104361" y="187240"/>
            <a:ext cx="6928241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ru-RU"/>
              <a:t>Главная страница сайта</a:t>
            </a:r>
            <a:endParaRPr/>
          </a:p>
        </p:txBody>
      </p:sp>
      <p:pic>
        <p:nvPicPr>
          <p:cNvPr id="270" name="Google Shape;27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6879" y="1520304"/>
            <a:ext cx="4451091" cy="4683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&#10;&#10;Автоматически созданное описание" id="271" name="Google Shape;27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4819" y="1445547"/>
            <a:ext cx="5245246" cy="510234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"/>
          <p:cNvSpPr txBox="1"/>
          <p:nvPr/>
        </p:nvSpPr>
        <p:spPr>
          <a:xfrm>
            <a:off x="8558676" y="1043228"/>
            <a:ext cx="24688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Главная страница – код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Программист мужской со сплошной заливкой" id="273" name="Google Shape;27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96997" y="922372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"/>
          <p:cNvSpPr txBox="1"/>
          <p:nvPr/>
        </p:nvSpPr>
        <p:spPr>
          <a:xfrm>
            <a:off x="40665" y="3031739"/>
            <a:ext cx="1916214" cy="1077218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Главное меню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Кнопка: Жильцы;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Кнопка: Заявки;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Кнопка: Счета;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75" name="Google Shape;275;p5"/>
          <p:cNvCxnSpPr/>
          <p:nvPr/>
        </p:nvCxnSpPr>
        <p:spPr>
          <a:xfrm flipH="1" rot="10800000">
            <a:off x="1787207" y="3031739"/>
            <a:ext cx="522514" cy="373225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" name="Google Shape;276;p5"/>
          <p:cNvCxnSpPr/>
          <p:nvPr/>
        </p:nvCxnSpPr>
        <p:spPr>
          <a:xfrm>
            <a:off x="1671658" y="3715673"/>
            <a:ext cx="622155" cy="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7" name="Google Shape;277;p5"/>
          <p:cNvCxnSpPr/>
          <p:nvPr/>
        </p:nvCxnSpPr>
        <p:spPr>
          <a:xfrm>
            <a:off x="1619945" y="3983312"/>
            <a:ext cx="673868" cy="952785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8" name="Google Shape;278;p5"/>
          <p:cNvSpPr txBox="1"/>
          <p:nvPr/>
        </p:nvSpPr>
        <p:spPr>
          <a:xfrm>
            <a:off x="2913331" y="1150972"/>
            <a:ext cx="22862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Главная страница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"/>
          <p:cNvSpPr txBox="1"/>
          <p:nvPr>
            <p:ph type="title"/>
          </p:nvPr>
        </p:nvSpPr>
        <p:spPr>
          <a:xfrm>
            <a:off x="3537437" y="284938"/>
            <a:ext cx="5117126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ru-RU"/>
              <a:t>Панель навигации</a:t>
            </a:r>
            <a:endParaRPr/>
          </a:p>
        </p:txBody>
      </p:sp>
      <p:pic>
        <p:nvPicPr>
          <p:cNvPr descr="Изображение выглядит как текст&#10;&#10;Автоматически созданное описание" id="284" name="Google Shape;284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36" y="1825589"/>
            <a:ext cx="5273180" cy="13309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&#10;&#10;Автоматически созданное описание" id="285" name="Google Shape;28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1601031"/>
            <a:ext cx="5943600" cy="42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6"/>
          <p:cNvSpPr txBox="1"/>
          <p:nvPr/>
        </p:nvSpPr>
        <p:spPr>
          <a:xfrm>
            <a:off x="2293606" y="4210007"/>
            <a:ext cx="3397760" cy="156966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На панели навигации расположены активные кнопки: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кнопка Главная;</a:t>
            </a:r>
            <a:endParaRPr b="0" i="0" sz="16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кнопка Жильцы;</a:t>
            </a:r>
            <a:endParaRPr b="0" i="0" sz="16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кнопка Заявки;</a:t>
            </a:r>
            <a:endParaRPr b="0" i="0" sz="16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кнопка Задолженности.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87" name="Google Shape;287;p6"/>
          <p:cNvCxnSpPr/>
          <p:nvPr/>
        </p:nvCxnSpPr>
        <p:spPr>
          <a:xfrm flipH="1" rot="5400000">
            <a:off x="446868" y="3052298"/>
            <a:ext cx="1812300" cy="1764000"/>
          </a:xfrm>
          <a:prstGeom prst="bentConnector3">
            <a:avLst>
              <a:gd fmla="val 0" name="adj1"/>
            </a:avLst>
          </a:prstGeom>
          <a:noFill/>
          <a:ln cap="rnd" cmpd="sng" w="2857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</p:cxnSp>
      <p:cxnSp>
        <p:nvCxnSpPr>
          <p:cNvPr id="288" name="Google Shape;288;p6"/>
          <p:cNvCxnSpPr/>
          <p:nvPr/>
        </p:nvCxnSpPr>
        <p:spPr>
          <a:xfrm flipH="1" rot="5400000">
            <a:off x="651769" y="3542424"/>
            <a:ext cx="2097600" cy="1068900"/>
          </a:xfrm>
          <a:prstGeom prst="bentConnector3">
            <a:avLst>
              <a:gd fmla="val 409" name="adj1"/>
            </a:avLst>
          </a:prstGeom>
          <a:noFill/>
          <a:ln cap="rnd" cmpd="sng" w="2857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</p:cxnSp>
      <p:cxnSp>
        <p:nvCxnSpPr>
          <p:cNvPr id="289" name="Google Shape;289;p6"/>
          <p:cNvCxnSpPr/>
          <p:nvPr/>
        </p:nvCxnSpPr>
        <p:spPr>
          <a:xfrm flipH="1" rot="5400000">
            <a:off x="890868" y="3999637"/>
            <a:ext cx="2315700" cy="372600"/>
          </a:xfrm>
          <a:prstGeom prst="bentConnector3">
            <a:avLst>
              <a:gd fmla="val 9" name="adj1"/>
            </a:avLst>
          </a:prstGeom>
          <a:noFill/>
          <a:ln cap="rnd" cmpd="sng" w="2857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</p:cxnSp>
      <p:cxnSp>
        <p:nvCxnSpPr>
          <p:cNvPr id="290" name="Google Shape;290;p6"/>
          <p:cNvCxnSpPr/>
          <p:nvPr/>
        </p:nvCxnSpPr>
        <p:spPr>
          <a:xfrm rot="-5400000">
            <a:off x="1141254" y="4075532"/>
            <a:ext cx="2548800" cy="453600"/>
          </a:xfrm>
          <a:prstGeom prst="bentConnector3">
            <a:avLst>
              <a:gd fmla="val 58556" name="adj1"/>
            </a:avLst>
          </a:prstGeom>
          <a:noFill/>
          <a:ln cap="rnd" cmpd="sng" w="2857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"/>
          <p:cNvSpPr txBox="1"/>
          <p:nvPr>
            <p:ph type="title"/>
          </p:nvPr>
        </p:nvSpPr>
        <p:spPr>
          <a:xfrm>
            <a:off x="3537437" y="167493"/>
            <a:ext cx="5117126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ru-RU"/>
              <a:t>Страница жильца</a:t>
            </a:r>
            <a:endParaRPr/>
          </a:p>
        </p:txBody>
      </p:sp>
      <p:pic>
        <p:nvPicPr>
          <p:cNvPr id="296" name="Google Shape;29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3099" y="1725317"/>
            <a:ext cx="7816566" cy="419639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7"/>
          <p:cNvSpPr txBox="1"/>
          <p:nvPr/>
        </p:nvSpPr>
        <p:spPr>
          <a:xfrm>
            <a:off x="158111" y="2852256"/>
            <a:ext cx="3790764" cy="2554545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 странице Список жильцов можно </a:t>
            </a:r>
            <a:r>
              <a:rPr b="0" i="0" lang="ru-RU" sz="1600">
                <a:solidFill>
                  <a:schemeClr val="dk1"/>
                </a:solidFill>
                <a:highlight>
                  <a:srgbClr val="00FFFF"/>
                </a:highlight>
                <a:latin typeface="Roboto"/>
                <a:ea typeface="Roboto"/>
                <a:cs typeface="Roboto"/>
                <a:sym typeface="Roboto"/>
              </a:rPr>
              <a:t>добавить жильца</a:t>
            </a:r>
            <a:r>
              <a:rPr lang="ru-RU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r>
              <a:rPr b="0" i="0"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Информация о новых жильцах будет добавляться в список жильцов</a:t>
            </a:r>
            <a:r>
              <a:rPr lang="ru-RU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списке жильцов следующие столбцы: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ФИО;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Email;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Телефон;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Номер квартиры.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8" name="Google Shape;298;p7"/>
          <p:cNvCxnSpPr/>
          <p:nvPr/>
        </p:nvCxnSpPr>
        <p:spPr>
          <a:xfrm flipH="1" rot="10800000">
            <a:off x="1426128" y="2466363"/>
            <a:ext cx="2718033" cy="713065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"/>
          <p:cNvSpPr txBox="1"/>
          <p:nvPr>
            <p:ph type="title"/>
          </p:nvPr>
        </p:nvSpPr>
        <p:spPr>
          <a:xfrm>
            <a:off x="2931992" y="113679"/>
            <a:ext cx="6328016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ru-RU"/>
              <a:t>Страница жильца код</a:t>
            </a:r>
            <a:endParaRPr/>
          </a:p>
        </p:txBody>
      </p:sp>
      <p:pic>
        <p:nvPicPr>
          <p:cNvPr descr="Изображение выглядит как текст&#10;&#10;Автоматически созданное описание" id="304" name="Google Shape;3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502" y="1145525"/>
            <a:ext cx="6422676" cy="5712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&#10;&#10;Автоматически созданное описание" id="305" name="Google Shape;30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1357" y="1145525"/>
            <a:ext cx="5141252" cy="57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"/>
          <p:cNvSpPr txBox="1"/>
          <p:nvPr>
            <p:ph type="title"/>
          </p:nvPr>
        </p:nvSpPr>
        <p:spPr>
          <a:xfrm>
            <a:off x="1433159" y="201048"/>
            <a:ext cx="9325682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ru-RU"/>
              <a:t>Диалоговое окно нового жильца</a:t>
            </a:r>
            <a:endParaRPr/>
          </a:p>
        </p:txBody>
      </p:sp>
      <p:pic>
        <p:nvPicPr>
          <p:cNvPr id="311" name="Google Shape;31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653" y="2902078"/>
            <a:ext cx="6306054" cy="3122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&#10;&#10;Автоматически созданное описание" id="312" name="Google Shape;31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4139" y="838898"/>
            <a:ext cx="5045110" cy="601910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9"/>
          <p:cNvSpPr txBox="1"/>
          <p:nvPr/>
        </p:nvSpPr>
        <p:spPr>
          <a:xfrm>
            <a:off x="1286868" y="1104532"/>
            <a:ext cx="4809132" cy="1569660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В диалоговом окне жильца можно записать: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Имя;</a:t>
            </a:r>
            <a:endParaRPr sz="16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Квартиру;</a:t>
            </a:r>
            <a:endParaRPr sz="16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Email;</a:t>
            </a:r>
            <a:endParaRPr sz="1600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Номер телефона;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далее нажать на кнопку </a:t>
            </a:r>
            <a:r>
              <a:rPr b="0" i="0" lang="ru-RU" sz="1600">
                <a:solidFill>
                  <a:srgbClr val="212529"/>
                </a:solidFill>
                <a:highlight>
                  <a:srgbClr val="00FFFF"/>
                </a:highlight>
                <a:latin typeface="Roboto"/>
                <a:ea typeface="Roboto"/>
                <a:cs typeface="Roboto"/>
                <a:sym typeface="Roboto"/>
              </a:rPr>
              <a:t>Закрыть</a:t>
            </a:r>
            <a:r>
              <a:rPr b="0" i="0" lang="ru-RU" sz="160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 или </a:t>
            </a:r>
            <a:r>
              <a:rPr lang="ru-RU" sz="1600">
                <a:solidFill>
                  <a:srgbClr val="212529"/>
                </a:solidFill>
                <a:highlight>
                  <a:srgbClr val="00FFFF"/>
                </a:highlight>
                <a:latin typeface="Roboto"/>
                <a:ea typeface="Roboto"/>
                <a:cs typeface="Roboto"/>
                <a:sym typeface="Roboto"/>
              </a:rPr>
              <a:t>З</a:t>
            </a:r>
            <a:r>
              <a:rPr b="0" i="0" lang="ru-RU" sz="1600">
                <a:solidFill>
                  <a:srgbClr val="212529"/>
                </a:solidFill>
                <a:highlight>
                  <a:srgbClr val="00FFFF"/>
                </a:highlight>
                <a:latin typeface="Roboto"/>
                <a:ea typeface="Roboto"/>
                <a:cs typeface="Roboto"/>
                <a:sym typeface="Roboto"/>
              </a:rPr>
              <a:t>аписать</a:t>
            </a:r>
            <a:r>
              <a:rPr lang="ru-RU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/>
          </a:p>
        </p:txBody>
      </p:sp>
      <p:cxnSp>
        <p:nvCxnSpPr>
          <p:cNvPr id="314" name="Google Shape;314;p9"/>
          <p:cNvCxnSpPr/>
          <p:nvPr/>
        </p:nvCxnSpPr>
        <p:spPr>
          <a:xfrm>
            <a:off x="4244829" y="2592198"/>
            <a:ext cx="0" cy="2533475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5" name="Google Shape;315;p9"/>
          <p:cNvCxnSpPr/>
          <p:nvPr/>
        </p:nvCxnSpPr>
        <p:spPr>
          <a:xfrm flipH="1">
            <a:off x="4763549" y="2592198"/>
            <a:ext cx="578840" cy="2533475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Ион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2022-12-12T15:40:00Z</dcterms:created>
  <dc:creator>Владимир Мехдиев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